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7" r:id="rId3"/>
    <p:sldId id="261" r:id="rId4"/>
    <p:sldId id="259" r:id="rId5"/>
    <p:sldId id="284" r:id="rId6"/>
    <p:sldId id="285" r:id="rId7"/>
    <p:sldId id="263" r:id="rId8"/>
    <p:sldId id="286" r:id="rId9"/>
    <p:sldId id="287" r:id="rId10"/>
    <p:sldId id="288" r:id="rId11"/>
    <p:sldId id="260" r:id="rId12"/>
    <p:sldId id="290" r:id="rId13"/>
    <p:sldId id="283" r:id="rId14"/>
    <p:sldId id="291" r:id="rId15"/>
    <p:sldId id="292" r:id="rId16"/>
    <p:sldId id="293" r:id="rId17"/>
    <p:sldId id="264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265" r:id="rId27"/>
    <p:sldId id="302" r:id="rId28"/>
    <p:sldId id="303" r:id="rId29"/>
    <p:sldId id="305" r:id="rId30"/>
    <p:sldId id="282" r:id="rId31"/>
  </p:sldIdLst>
  <p:sldSz cx="12746038" cy="10009188"/>
  <p:notesSz cx="6858000" cy="9144000"/>
  <p:embeddedFontLst>
    <p:embeddedFont>
      <p:font typeface="Angsana New" panose="02020603050405020304" pitchFamily="18" charset="-34"/>
      <p:regular r:id="rId33"/>
      <p:bold r:id="rId34"/>
      <p:italic r:id="rId35"/>
      <p:boldItalic r:id="rId36"/>
    </p:embeddedFont>
    <p:embeddedFont>
      <p:font typeface="Cordia New" panose="020B0304020202020204" pitchFamily="34" charset="-34"/>
      <p:regular r:id="rId37"/>
      <p:bold r:id="rId38"/>
      <p:italic r:id="rId39"/>
      <p:boldItalic r:id="rId40"/>
    </p:embeddedFont>
    <p:embeddedFont>
      <p:font typeface="TH SarabunPSK" panose="020B0500040200020003" pitchFamily="34" charset="-34"/>
      <p:regular r:id="rId41"/>
      <p:bold r:id="rId42"/>
      <p:italic r:id="rId43"/>
      <p:boldItalic r:id="rId44"/>
    </p:embeddedFont>
    <p:embeddedFont>
      <p:font typeface="BrowalliaUPC" panose="020B0604020202020204" pitchFamily="34" charset="-34"/>
      <p:regular r:id="rId45"/>
      <p:bold r:id="rId46"/>
      <p:italic r:id="rId47"/>
      <p:boldItalic r:id="rId48"/>
    </p:embeddedFont>
    <p:embeddedFont>
      <p:font typeface="Garamond" panose="02020404030301010803" pitchFamily="18" charset="0"/>
      <p:regular r:id="rId49"/>
      <p:bold r:id="rId50"/>
      <p:italic r:id="rId51"/>
    </p:embeddedFont>
    <p:embeddedFont>
      <p:font typeface="Montserrat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FCB5F0E-8135-4DDD-BC44-3393BF1D9B21}">
  <a:tblStyle styleId="{7FCB5F0E-8135-4DDD-BC44-3393BF1D9B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96" autoAdjust="0"/>
  </p:normalViewPr>
  <p:slideViewPr>
    <p:cSldViewPr>
      <p:cViewPr>
        <p:scale>
          <a:sx n="40" d="100"/>
          <a:sy n="40" d="100"/>
        </p:scale>
        <p:origin x="-1806" y="-354"/>
      </p:cViewPr>
      <p:guideLst>
        <p:guide orient="horz" pos="3153"/>
        <p:guide pos="4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G:\&#3648;&#3591;&#3636;&#3609;&#3623;&#3636;&#3592;&#3633;&#3618;&#3609;&#3635;&#3648;&#3626;&#3609;&#3629;61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G:\&#3648;&#3591;&#3636;&#3609;&#3623;&#3636;&#3592;&#3633;&#3618;&#3609;&#3635;&#3648;&#3626;&#3609;&#3629;61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G:\&#3648;&#3591;&#3636;&#3609;&#3623;&#3636;&#3592;&#3633;&#3618;&#3609;&#3635;&#3648;&#3626;&#3609;&#3629;61.xls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sz="2000" b="1"/>
                </a:pPr>
                <a:endParaRPr lang="th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ปี 2557</c:v>
                </c:pt>
                <c:pt idx="1">
                  <c:v>ปี 2558</c:v>
                </c:pt>
                <c:pt idx="2">
                  <c:v>ปี 2559</c:v>
                </c:pt>
                <c:pt idx="3">
                  <c:v>ปี 2560</c:v>
                </c:pt>
                <c:pt idx="4">
                  <c:v>ปี 2561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29226000</c:v>
                </c:pt>
                <c:pt idx="1">
                  <c:v>37321500</c:v>
                </c:pt>
                <c:pt idx="2">
                  <c:v>47717625</c:v>
                </c:pt>
                <c:pt idx="3">
                  <c:v>57566000</c:v>
                </c:pt>
                <c:pt idx="4">
                  <c:v>41154600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69149184"/>
        <c:axId val="169150720"/>
      </c:barChart>
      <c:catAx>
        <c:axId val="16914918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2400" b="1"/>
            </a:pPr>
            <a:endParaRPr lang="th-TH"/>
          </a:p>
        </c:txPr>
        <c:crossAx val="169150720"/>
        <c:crosses val="autoZero"/>
        <c:auto val="1"/>
        <c:lblAlgn val="ctr"/>
        <c:lblOffset val="100"/>
        <c:noMultiLvlLbl val="0"/>
      </c:catAx>
      <c:valAx>
        <c:axId val="169150720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16914918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0773694678229227E-2"/>
          <c:y val="0"/>
          <c:w val="0.96620583717357911"/>
          <c:h val="0.814927745193596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Sheet1!$B$18</c:f>
              <c:strCache>
                <c:ptCount val="1"/>
                <c:pt idx="0">
                  <c:v>วิทยาศาสตร์และเทคโนโลยี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 smtClean="0"/>
                      <a:t>1,656,098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2000" smtClean="0"/>
                      <a:t>2,748,993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7.0740195325376494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sz="2000" smtClean="0"/>
                      <a:t>1,944,836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z="2000" smtClean="0"/>
                      <a:t>1,748,433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2000" dirty="0" smtClean="0"/>
                      <a:t>1,514,984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 b="1"/>
                </a:pPr>
                <a:endParaRPr lang="th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Sheet1!$A$19:$A$23</c:f>
              <c:strCache>
                <c:ptCount val="5"/>
                <c:pt idx="0">
                  <c:v>ปี 2557</c:v>
                </c:pt>
                <c:pt idx="1">
                  <c:v>ปี 2558</c:v>
                </c:pt>
                <c:pt idx="2">
                  <c:v>ปี 2559</c:v>
                </c:pt>
                <c:pt idx="3">
                  <c:v>ปี 2560</c:v>
                </c:pt>
                <c:pt idx="4">
                  <c:v>ปี 2561</c:v>
                </c:pt>
              </c:strCache>
            </c:strRef>
          </c:cat>
          <c:val>
            <c:numRef>
              <c:f>Sheet1!$B$19:$B$23</c:f>
              <c:numCache>
                <c:formatCode>General</c:formatCode>
                <c:ptCount val="5"/>
                <c:pt idx="0">
                  <c:v>1656098</c:v>
                </c:pt>
                <c:pt idx="1">
                  <c:v>2748993</c:v>
                </c:pt>
                <c:pt idx="2">
                  <c:v>1944836</c:v>
                </c:pt>
                <c:pt idx="3">
                  <c:v>1748433</c:v>
                </c:pt>
                <c:pt idx="4">
                  <c:v>1514984</c:v>
                </c:pt>
              </c:numCache>
            </c:numRef>
          </c:val>
        </c:ser>
        <c:ser>
          <c:idx val="1"/>
          <c:order val="1"/>
          <c:tx>
            <c:strRef>
              <c:f>Sheet1!$C$18</c:f>
              <c:strCache>
                <c:ptCount val="1"/>
                <c:pt idx="0">
                  <c:v>มนุษยศาสตร์และสังคมศาสตร์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 smtClean="0"/>
                      <a:t>902,348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2000" smtClean="0"/>
                      <a:t>2,240,902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"/>
                  <c:y val="-2.5751938872602419E-2"/>
                </c:manualLayout>
              </c:layout>
              <c:tx>
                <c:rich>
                  <a:bodyPr/>
                  <a:lstStyle/>
                  <a:p>
                    <a:r>
                      <a:rPr lang="en-US" sz="2000" smtClean="0"/>
                      <a:t>2,024,376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z="2000" smtClean="0"/>
                      <a:t>566,072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2000" smtClean="0"/>
                      <a:t>2,243,255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 b="1"/>
                </a:pPr>
                <a:endParaRPr lang="th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Sheet1!$A$19:$A$23</c:f>
              <c:strCache>
                <c:ptCount val="5"/>
                <c:pt idx="0">
                  <c:v>ปี 2557</c:v>
                </c:pt>
                <c:pt idx="1">
                  <c:v>ปี 2558</c:v>
                </c:pt>
                <c:pt idx="2">
                  <c:v>ปี 2559</c:v>
                </c:pt>
                <c:pt idx="3">
                  <c:v>ปี 2560</c:v>
                </c:pt>
                <c:pt idx="4">
                  <c:v>ปี 2561</c:v>
                </c:pt>
              </c:strCache>
            </c:strRef>
          </c:cat>
          <c:val>
            <c:numRef>
              <c:f>Sheet1!$C$19:$C$23</c:f>
              <c:numCache>
                <c:formatCode>General</c:formatCode>
                <c:ptCount val="5"/>
                <c:pt idx="0">
                  <c:v>902348</c:v>
                </c:pt>
                <c:pt idx="1">
                  <c:v>2240902</c:v>
                </c:pt>
                <c:pt idx="2">
                  <c:v>2024376</c:v>
                </c:pt>
                <c:pt idx="3">
                  <c:v>566072</c:v>
                </c:pt>
                <c:pt idx="4">
                  <c:v>2243255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68591744"/>
        <c:axId val="168594432"/>
      </c:barChart>
      <c:catAx>
        <c:axId val="16859174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2800" b="1"/>
            </a:pPr>
            <a:endParaRPr lang="th-TH"/>
          </a:p>
        </c:txPr>
        <c:crossAx val="168594432"/>
        <c:crosses val="autoZero"/>
        <c:auto val="1"/>
        <c:lblAlgn val="ctr"/>
        <c:lblOffset val="100"/>
        <c:noMultiLvlLbl val="0"/>
      </c:catAx>
      <c:valAx>
        <c:axId val="168594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8591744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2400" b="1"/>
          </a:pPr>
          <a:endParaRPr lang="th-TH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sz="1800" b="1"/>
                </a:pPr>
                <a:endParaRPr lang="th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Sheet1!$A$11:$A$15</c:f>
              <c:strCache>
                <c:ptCount val="5"/>
                <c:pt idx="0">
                  <c:v>ปี 2557</c:v>
                </c:pt>
                <c:pt idx="1">
                  <c:v>ปี 2558</c:v>
                </c:pt>
                <c:pt idx="2">
                  <c:v>ปี 2559</c:v>
                </c:pt>
                <c:pt idx="3">
                  <c:v>ปี 2560</c:v>
                </c:pt>
                <c:pt idx="4">
                  <c:v>ปี 2561</c:v>
                </c:pt>
              </c:strCache>
            </c:strRef>
          </c:cat>
          <c:val>
            <c:numRef>
              <c:f>Sheet1!$B$11:$B$15</c:f>
              <c:numCache>
                <c:formatCode>#,##0</c:formatCode>
                <c:ptCount val="5"/>
                <c:pt idx="0">
                  <c:v>4940000</c:v>
                </c:pt>
                <c:pt idx="1">
                  <c:v>16799250</c:v>
                </c:pt>
                <c:pt idx="2">
                  <c:v>15518500</c:v>
                </c:pt>
                <c:pt idx="3">
                  <c:v>17629000</c:v>
                </c:pt>
                <c:pt idx="4">
                  <c:v>3570000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94093952"/>
        <c:axId val="295842944"/>
      </c:barChart>
      <c:catAx>
        <c:axId val="29409395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2400" b="1"/>
            </a:pPr>
            <a:endParaRPr lang="th-TH"/>
          </a:p>
        </c:txPr>
        <c:crossAx val="295842944"/>
        <c:crosses val="autoZero"/>
        <c:auto val="1"/>
        <c:lblAlgn val="ctr"/>
        <c:lblOffset val="100"/>
        <c:noMultiLvlLbl val="0"/>
      </c:catAx>
      <c:valAx>
        <c:axId val="29584294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9409395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8909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685800"/>
            <a:ext cx="43656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140319" y="1567785"/>
            <a:ext cx="10465405" cy="6873618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0937" y="3876117"/>
            <a:ext cx="6344165" cy="2256957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4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4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4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4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4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4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4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4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1140319" y="1567785"/>
            <a:ext cx="10465405" cy="6873618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694733" y="4261711"/>
            <a:ext cx="7356572" cy="871024"/>
          </a:xfrm>
          <a:prstGeom prst="rect">
            <a:avLst/>
          </a:prstGeom>
        </p:spPr>
        <p:txBody>
          <a:bodyPr spcFirstLastPara="1" wrap="square" lIns="133764" tIns="133764" rIns="133764" bIns="133764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5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5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5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5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5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5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5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5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35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955953" y="4876453"/>
            <a:ext cx="10834132" cy="871024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-174" y="8441404"/>
            <a:ext cx="12746038" cy="1567493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1140319" y="1567785"/>
            <a:ext cx="10465405" cy="6873618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840259" y="4206838"/>
            <a:ext cx="7065520" cy="1595515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/>
          <a:lstStyle>
            <a:lvl1pPr marL="668929" lvl="0" indent="-501697" algn="ctr" rtl="0">
              <a:spcBef>
                <a:spcPts val="878"/>
              </a:spcBef>
              <a:spcAft>
                <a:spcPts val="0"/>
              </a:spcAft>
              <a:buSzPts val="1800"/>
              <a:buChar char="⊡"/>
              <a:defRPr sz="2600" i="1">
                <a:solidFill>
                  <a:srgbClr val="CCCCCC"/>
                </a:solidFill>
              </a:defRPr>
            </a:lvl1pPr>
            <a:lvl2pPr marL="1337859" lvl="1" indent="-501697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600" i="1">
                <a:solidFill>
                  <a:srgbClr val="CCCCCC"/>
                </a:solidFill>
              </a:defRPr>
            </a:lvl2pPr>
            <a:lvl3pPr marL="2006788" lvl="2" indent="-501697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600" i="1">
                <a:solidFill>
                  <a:srgbClr val="CCCCCC"/>
                </a:solidFill>
              </a:defRPr>
            </a:lvl3pPr>
            <a:lvl4pPr marL="2675717" lvl="3" indent="-501697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3344647" lvl="4" indent="-501697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4013576" lvl="5" indent="-50169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4682505" lvl="6" indent="-50169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5351435" lvl="7" indent="-50169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6020364" lvl="8" indent="-501697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5371067" y="571328"/>
            <a:ext cx="2003905" cy="127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64" tIns="133764" rIns="133764" bIns="13376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40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-174" y="8441404"/>
            <a:ext cx="12746038" cy="1567493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362351" y="533738"/>
            <a:ext cx="12021372" cy="8941716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18613" y="178186"/>
            <a:ext cx="3708813" cy="1427966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277740" y="1850344"/>
            <a:ext cx="10190558" cy="6308503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marL="668929" lvl="0" indent="-557441">
              <a:spcBef>
                <a:spcPts val="878"/>
              </a:spcBef>
              <a:spcAft>
                <a:spcPts val="0"/>
              </a:spcAft>
              <a:buSzPts val="2400"/>
              <a:buChar char="⊡"/>
              <a:defRPr sz="3500"/>
            </a:lvl1pPr>
            <a:lvl2pPr marL="1337859" lvl="1" indent="-557441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2006788" lvl="2" indent="-557441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675717" lvl="3" indent="-557441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500"/>
            </a:lvl4pPr>
            <a:lvl5pPr marL="3344647" lvl="4" indent="-55744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500"/>
            </a:lvl5pPr>
            <a:lvl6pPr marL="4013576" lvl="5" indent="-557441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500"/>
            </a:lvl6pPr>
            <a:lvl7pPr marL="4682505" lvl="6" indent="-557441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500"/>
            </a:lvl7pPr>
            <a:lvl8pPr marL="5351435" lvl="7" indent="-55744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500"/>
            </a:lvl8pPr>
            <a:lvl9pPr marL="6020364" lvl="8" indent="-557441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5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362351" y="533738"/>
            <a:ext cx="12021372" cy="8941716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18613" y="178186"/>
            <a:ext cx="3708813" cy="1427966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172255" y="1860373"/>
            <a:ext cx="5048652" cy="5770827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marL="668929" lvl="0" indent="-520278">
              <a:spcBef>
                <a:spcPts val="878"/>
              </a:spcBef>
              <a:spcAft>
                <a:spcPts val="0"/>
              </a:spcAft>
              <a:buSzPts val="2000"/>
              <a:buChar char="⊡"/>
              <a:defRPr sz="2900"/>
            </a:lvl1pPr>
            <a:lvl2pPr marL="1337859" lvl="1" indent="-520278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900"/>
            </a:lvl2pPr>
            <a:lvl3pPr marL="2006788" lvl="2" indent="-520278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900"/>
            </a:lvl3pPr>
            <a:lvl4pPr marL="2675717" lvl="3" indent="-520278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900"/>
            </a:lvl4pPr>
            <a:lvl5pPr marL="3344647" lvl="4" indent="-520278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900"/>
            </a:lvl5pPr>
            <a:lvl6pPr marL="4013576" lvl="5" indent="-520278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900"/>
            </a:lvl6pPr>
            <a:lvl7pPr marL="4682505" lvl="6" indent="-520278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900"/>
            </a:lvl7pPr>
            <a:lvl8pPr marL="5351435" lvl="7" indent="-520278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900"/>
            </a:lvl8pPr>
            <a:lvl9pPr marL="6020364" lvl="8" indent="-520278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6525031" y="1860373"/>
            <a:ext cx="5048652" cy="5770827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marL="668929" lvl="0" indent="-520278">
              <a:spcBef>
                <a:spcPts val="878"/>
              </a:spcBef>
              <a:spcAft>
                <a:spcPts val="0"/>
              </a:spcAft>
              <a:buSzPts val="2000"/>
              <a:buChar char="⊡"/>
              <a:defRPr sz="2900"/>
            </a:lvl1pPr>
            <a:lvl2pPr marL="1337859" lvl="1" indent="-520278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900"/>
            </a:lvl2pPr>
            <a:lvl3pPr marL="2006788" lvl="2" indent="-520278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900"/>
            </a:lvl3pPr>
            <a:lvl4pPr marL="2675717" lvl="3" indent="-520278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900"/>
            </a:lvl4pPr>
            <a:lvl5pPr marL="3344647" lvl="4" indent="-520278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900"/>
            </a:lvl5pPr>
            <a:lvl6pPr marL="4013576" lvl="5" indent="-520278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900"/>
            </a:lvl6pPr>
            <a:lvl7pPr marL="4682505" lvl="6" indent="-520278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900"/>
            </a:lvl7pPr>
            <a:lvl8pPr marL="5351435" lvl="7" indent="-520278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900"/>
            </a:lvl8pPr>
            <a:lvl9pPr marL="6020364" lvl="8" indent="-520278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9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362351" y="533738"/>
            <a:ext cx="12021372" cy="8941716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18613" y="178186"/>
            <a:ext cx="3708813" cy="1427966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050879" y="1890626"/>
            <a:ext cx="3401871" cy="6307919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marL="668929" lvl="0" indent="-501697" rtl="0">
              <a:spcBef>
                <a:spcPts val="878"/>
              </a:spcBef>
              <a:spcAft>
                <a:spcPts val="0"/>
              </a:spcAft>
              <a:buSzPts val="1800"/>
              <a:buChar char="⊡"/>
              <a:defRPr sz="2600"/>
            </a:lvl1pPr>
            <a:lvl2pPr marL="1337859" lvl="1" indent="-501697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600"/>
            </a:lvl2pPr>
            <a:lvl3pPr marL="2006788" lvl="2" indent="-50169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600"/>
            </a:lvl3pPr>
            <a:lvl4pPr marL="2675717" lvl="3" indent="-501697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344647" lvl="4" indent="-50169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013576" lvl="5" indent="-50169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682505" lvl="6" indent="-501697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351435" lvl="7" indent="-50169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020364" lvl="8" indent="-50169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627263" y="1890626"/>
            <a:ext cx="3401871" cy="6307919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marL="668929" lvl="0" indent="-501697" rtl="0">
              <a:spcBef>
                <a:spcPts val="878"/>
              </a:spcBef>
              <a:spcAft>
                <a:spcPts val="0"/>
              </a:spcAft>
              <a:buSzPts val="1800"/>
              <a:buChar char="⊡"/>
              <a:defRPr sz="2600"/>
            </a:lvl1pPr>
            <a:lvl2pPr marL="1337859" lvl="1" indent="-501697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600"/>
            </a:lvl2pPr>
            <a:lvl3pPr marL="2006788" lvl="2" indent="-50169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600"/>
            </a:lvl3pPr>
            <a:lvl4pPr marL="2675717" lvl="3" indent="-501697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344647" lvl="4" indent="-50169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013576" lvl="5" indent="-50169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682505" lvl="6" indent="-501697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351435" lvl="7" indent="-50169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020364" lvl="8" indent="-50169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8203648" y="1890626"/>
            <a:ext cx="3401871" cy="6307919"/>
          </a:xfrm>
          <a:prstGeom prst="rect">
            <a:avLst/>
          </a:prstGeom>
        </p:spPr>
        <p:txBody>
          <a:bodyPr spcFirstLastPara="1" wrap="square" lIns="133764" tIns="133764" rIns="133764" bIns="133764" anchor="t" anchorCtr="0"/>
          <a:lstStyle>
            <a:lvl1pPr marL="668929" lvl="0" indent="-501697" rtl="0">
              <a:spcBef>
                <a:spcPts val="878"/>
              </a:spcBef>
              <a:spcAft>
                <a:spcPts val="0"/>
              </a:spcAft>
              <a:buSzPts val="1800"/>
              <a:buChar char="⊡"/>
              <a:defRPr sz="2600"/>
            </a:lvl1pPr>
            <a:lvl2pPr marL="1337859" lvl="1" indent="-501697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600"/>
            </a:lvl2pPr>
            <a:lvl3pPr marL="2006788" lvl="2" indent="-50169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600"/>
            </a:lvl3pPr>
            <a:lvl4pPr marL="2675717" lvl="3" indent="-501697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344647" lvl="4" indent="-50169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013576" lvl="5" indent="-50169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682505" lvl="6" indent="-501697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351435" lvl="7" indent="-50169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020364" lvl="8" indent="-50169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777984" y="1071122"/>
            <a:ext cx="11190695" cy="7866922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18613" y="178186"/>
            <a:ext cx="3708813" cy="142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64" tIns="133764" rIns="133764" bIns="133764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277740" y="1850344"/>
            <a:ext cx="10190558" cy="63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64" tIns="133764" rIns="133764" bIns="133764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64" tIns="133764" rIns="133764" bIns="133764" anchor="ctr" anchorCtr="0">
            <a:noAutofit/>
          </a:bodyPr>
          <a:lstStyle>
            <a:lvl1pPr lvl="0" algn="ctr">
              <a:buNone/>
              <a:defRPr sz="12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12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12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12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12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12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12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12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12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773928" y="684114"/>
            <a:ext cx="2986963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786" tIns="66893" rIns="133786" bIns="66893" spcCol="0" rtlCol="0" anchor="ctr"/>
          <a:lstStyle/>
          <a:p>
            <a:pPr algn="ctr"/>
            <a:endParaRPr lang="th-TH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180500" y="3942101"/>
            <a:ext cx="8352928" cy="214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64" tIns="133764" rIns="133764" bIns="133764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defRPr/>
            </a:pPr>
            <a:r>
              <a:rPr lang="th-TH" sz="105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7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สถาบันวิจัยและพัฒนา</a:t>
            </a:r>
            <a:endParaRPr lang="th-TH" sz="10500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3" descr="พ่อขุนล่าสุด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48" y="889674"/>
            <a:ext cx="2885743" cy="214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038788" y="4734189"/>
            <a:ext cx="10850873" cy="214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64" tIns="133764" rIns="133764" bIns="133764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defRPr/>
            </a:pPr>
            <a:r>
              <a:rPr lang="th-TH" sz="6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6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Research and Development Institute</a:t>
            </a:r>
            <a:endParaRPr lang="th-TH" sz="6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215913" y="5804809"/>
            <a:ext cx="8317515" cy="160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64" tIns="133764" rIns="133764" bIns="133764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defRPr/>
            </a:pPr>
            <a:r>
              <a:rPr lang="th-TH" sz="6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1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มหาวิทยาลัยรามคำแหง</a:t>
            </a:r>
            <a:endParaRPr lang="th-TH" sz="6400" dirty="0">
              <a:solidFill>
                <a:schemeClr val="bg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8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988643" y="38324"/>
            <a:ext cx="70823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36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4800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000" b="1" dirty="0">
                <a:solidFill>
                  <a:srgbClr val="002060"/>
                </a:solidFill>
                <a:latin typeface="TH SarabunPSK" pitchFamily="34" charset="-34"/>
                <a:cs typeface="TH SarabunPSK" pitchFamily="34" charset="-34"/>
              </a:rPr>
              <a:t>โครงการพัฒนาอาจารย์และบุคลากรสายสนับสนุน</a:t>
            </a:r>
          </a:p>
          <a:p>
            <a:endParaRPr lang="th-TH" dirty="0"/>
          </a:p>
        </p:txBody>
      </p:sp>
      <p:pic>
        <p:nvPicPr>
          <p:cNvPr id="8" name="Picture 17" descr="IMG_3433 (Smal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51" y="1878412"/>
            <a:ext cx="5225365" cy="348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IMG_3428 (Small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816" y="1878413"/>
            <a:ext cx="5138726" cy="342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" descr="IMG_3465 (Small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51" y="5305797"/>
            <a:ext cx="5213343" cy="34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0" descr="IMG_3419 (Small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024" y="5303613"/>
            <a:ext cx="5150517" cy="343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260451" y="8604994"/>
            <a:ext cx="10364090" cy="83099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หลักสูตร </a:t>
            </a:r>
            <a:r>
              <a:rPr lang="en-US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“</a:t>
            </a:r>
            <a:r>
              <a:rPr lang="th-TH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จริยธรรมการวิจัยในมนุษย์ (</a:t>
            </a:r>
            <a:r>
              <a:rPr lang="en-US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Human Subject Protection Course</a:t>
            </a:r>
            <a:r>
              <a:rPr lang="th-TH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) และการเขียน </a:t>
            </a:r>
            <a:r>
              <a:rPr lang="th-TH" alt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และ         		การ</a:t>
            </a:r>
            <a:r>
              <a:rPr lang="th-TH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ใช้ </a:t>
            </a:r>
            <a:r>
              <a:rPr lang="en-US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SOP </a:t>
            </a:r>
            <a:r>
              <a:rPr lang="th-TH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SOP Writing and Using</a:t>
            </a:r>
            <a:r>
              <a:rPr lang="th-TH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)</a:t>
            </a:r>
            <a:r>
              <a:rPr lang="en-US" alt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” </a:t>
            </a:r>
            <a:endParaRPr lang="th-TH" alt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00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-174" y="8441404"/>
            <a:ext cx="12746038" cy="1567493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5" name="Picture 2" descr="G:\22-768x5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114" y="2988370"/>
            <a:ext cx="4452685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G:\4-768x57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76" y="2988370"/>
            <a:ext cx="434772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21631" y="2052266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th-TH" sz="4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โครงการกีฬาบุคลากรภายในสุพรรณิการ์</a:t>
            </a:r>
            <a:r>
              <a:rPr lang="th-TH" sz="4000" b="1" dirty="0" err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เกมส์</a:t>
            </a:r>
            <a:r>
              <a:rPr lang="th-TH" sz="4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ครั้งที่ ๔๑</a:t>
            </a:r>
            <a:endParaRPr lang="th-TH" sz="4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-174" y="8441404"/>
            <a:ext cx="12746038" cy="1567493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21631" y="2052266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th-TH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ร่วมกิจกรรมถวายความอาลัย</a:t>
            </a:r>
            <a:br>
              <a:rPr lang="th-TH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พระบาทสมเด็จพระ</a:t>
            </a:r>
            <a:r>
              <a:rPr lang="th-TH" sz="4000" b="1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ปรมินทร</a:t>
            </a:r>
            <a:r>
              <a:rPr lang="th-TH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มหาภูมิพลอดุลยเดช</a:t>
            </a:r>
          </a:p>
        </p:txBody>
      </p:sp>
      <p:pic>
        <p:nvPicPr>
          <p:cNvPr id="8" name="Picture 2" descr="G:\14907618_1228917433845158_4947112527218956691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91" y="3780458"/>
            <a:ext cx="4812707" cy="36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G:\14980798_1228918627178372_320101527103857221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198" y="3780458"/>
            <a:ext cx="4812708" cy="36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74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2619" y="38324"/>
            <a:ext cx="72587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36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48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000" b="1" dirty="0">
                <a:solidFill>
                  <a:schemeClr val="accent6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rPr>
              <a:t>วารสารวิจัยรามคำแหง วิทยาศาสตร์และเทคโนโลยี</a:t>
            </a:r>
          </a:p>
          <a:p>
            <a:endParaRPr lang="th-TH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5353" y="8604994"/>
            <a:ext cx="1123324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ปีที่ 19 ฉบับที่ 1 มกราคม- มิถุนายน 2559</a:t>
            </a:r>
          </a:p>
        </p:txBody>
      </p:sp>
      <p:pic>
        <p:nvPicPr>
          <p:cNvPr id="8" name="Picture 10" descr="วิท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846" y="2124274"/>
            <a:ext cx="4307679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2619" y="38324"/>
            <a:ext cx="72587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36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48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000" b="1" dirty="0">
                <a:solidFill>
                  <a:schemeClr val="accent6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rPr>
              <a:t>วารสารวิจัยรามคำแหง วิทยาศาสตร์และเทคโนโลยี</a:t>
            </a:r>
          </a:p>
          <a:p>
            <a:endParaRPr lang="th-TH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5353" y="8604994"/>
            <a:ext cx="1123324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ปีที่ 19 ฉบับที่ 2 กรกฎาคม - ธันวาคม 2559</a:t>
            </a:r>
          </a:p>
        </p:txBody>
      </p:sp>
      <p:pic>
        <p:nvPicPr>
          <p:cNvPr id="9" name="Picture 6" descr="วิท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39" y="2052266"/>
            <a:ext cx="4466277" cy="620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54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9025" y="-179982"/>
            <a:ext cx="8445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40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5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54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400" b="1" dirty="0">
                <a:solidFill>
                  <a:schemeClr val="accent6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rPr>
              <a:t>วารสารวิจัยรามคำแหง มนุษยศาสตร์และสังคมศาสตร์</a:t>
            </a:r>
          </a:p>
          <a:p>
            <a:endParaRPr lang="th-TH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5353" y="8604994"/>
            <a:ext cx="1123324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ปีที่ 19 ฉบับที่ 1 มกราคม - มิถุนายน 2559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72" y="2124274"/>
            <a:ext cx="4340412" cy="608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3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9025" y="-179982"/>
            <a:ext cx="8445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40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5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54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400" b="1" dirty="0">
                <a:solidFill>
                  <a:schemeClr val="accent6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rPr>
              <a:t>วารสารวิจัยรามคำแหง มนุษยศาสตร์และสังคมศาสตร์</a:t>
            </a:r>
          </a:p>
          <a:p>
            <a:endParaRPr lang="th-TH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5353" y="8604994"/>
            <a:ext cx="1123324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ปีที่ 19 ฉบับที่ 2 กรกฎาคม - ธันวาคม 2559</a:t>
            </a:r>
          </a:p>
        </p:txBody>
      </p:sp>
      <p:pic>
        <p:nvPicPr>
          <p:cNvPr id="8" name="Picture 7" descr="สังคม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1980258"/>
            <a:ext cx="4536504" cy="627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9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auto">
          <a:xfrm>
            <a:off x="952910" y="742223"/>
            <a:ext cx="10898129" cy="108012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defRPr/>
            </a:pPr>
            <a:r>
              <a:rPr lang="en-US" altLang="th-TH" sz="5400" b="1" dirty="0" err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Ramkhamhaeng</a:t>
            </a:r>
            <a:r>
              <a:rPr lang="en-US" alt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altLang="th-TH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Online</a:t>
            </a:r>
            <a:r>
              <a:rPr lang="en-US" alt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Research Journal</a:t>
            </a:r>
          </a:p>
        </p:txBody>
      </p:sp>
      <p:pic>
        <p:nvPicPr>
          <p:cNvPr id="15" name="Picture 2" descr="G: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043" y="2022579"/>
            <a:ext cx="7789862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G: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21" y="5632487"/>
            <a:ext cx="8505825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2661" y="-179982"/>
            <a:ext cx="91246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40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5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54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400" b="1" dirty="0">
                <a:solidFill>
                  <a:schemeClr val="accent6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คู่มือและขั้นตอนการขอรับทุนอุดหนุนการวิจัยจากงบรายได้</a:t>
            </a:r>
          </a:p>
          <a:p>
            <a:endParaRPr lang="th-TH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5353" y="8604994"/>
            <a:ext cx="1123324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ปีที่ 19 ฉบับที่ 2 กรกฎาคม - ธันวาคม 2559</a:t>
            </a:r>
          </a:p>
        </p:txBody>
      </p:sp>
      <p:pic>
        <p:nvPicPr>
          <p:cNvPr id="9" name="Picture 7" descr="งบรายได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43" y="2052266"/>
            <a:ext cx="4402451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1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513" y="-179984"/>
            <a:ext cx="115098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40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5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54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400" b="1" dirty="0">
                <a:solidFill>
                  <a:schemeClr val="accent6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คู่มือและขั้นตอนปฏิบัติในการรับทุนอุดหนุนการวิจัยจากหน่วยงานภายนอก</a:t>
            </a:r>
          </a:p>
          <a:p>
            <a:endParaRPr lang="th-TH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5353" y="8604994"/>
            <a:ext cx="1123324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สถาบันวิจัยและพัฒนา มหาวิทยาลัยรามคำแหง ฉบับปรับปรุง พ.ศ. 2556</a:t>
            </a:r>
          </a:p>
        </p:txBody>
      </p:sp>
      <p:pic>
        <p:nvPicPr>
          <p:cNvPr id="8" name="Picture 6" descr="ภายนอ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528" y="2014745"/>
            <a:ext cx="4440880" cy="623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20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auto">
          <a:xfrm>
            <a:off x="854729" y="1536395"/>
            <a:ext cx="2910836" cy="1668802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3721" tIns="66864" rIns="133721" bIns="66864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th-TH" sz="3500" b="1" dirty="0">
              <a:latin typeface="TH SarabunPSK" pitchFamily="34" charset="-34"/>
              <a:cs typeface="TH SarabunPSK" pitchFamily="34" charset="-34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5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สำนักงานเลขานุการ</a:t>
            </a:r>
            <a:endParaRPr lang="en-US" altLang="th-TH" sz="35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8882360" y="1501432"/>
            <a:ext cx="2799375" cy="1703765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3721" tIns="66864" rIns="133721" bIns="66864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5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ฝ่ายวิชาการ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5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และสารสนเทศ</a:t>
            </a:r>
            <a:endParaRPr lang="en-US" altLang="th-TH" sz="35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903645" y="6686115"/>
            <a:ext cx="3011055" cy="1692350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33721" tIns="66864" rIns="133721" bIns="66864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9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ฝ่ายพัฒนาสมรรถภาพนักวิจัยของมหาวิทยาลัย</a:t>
            </a:r>
            <a:endParaRPr lang="en-US" altLang="th-TH" sz="29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9083110" y="6686115"/>
            <a:ext cx="2783542" cy="1692350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3721" tIns="66864" rIns="133721" bIns="66864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9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ฝ่ายพัฒนา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9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ภูมิปัญญาท้องถิ่น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9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และถ่ายทอดเทคโนโลยี</a:t>
            </a:r>
            <a:endParaRPr lang="en-US" altLang="th-TH" sz="29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2" name="Picture 8" descr="พ่อขุนล่าสุด_font_color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E7112"/>
              </a:clrFrom>
              <a:clrTo>
                <a:srgbClr val="DE711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95" y="3113559"/>
            <a:ext cx="3904086" cy="279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85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85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" dur="38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38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85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385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6" dur="38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8" dur="38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85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385" decel="100000"/>
                                        <p:tgtEl>
                                          <p:spTgt spid="1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5" dur="38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" dur="38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9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85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85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4" dur="38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6" dur="38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20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8210" y="-179984"/>
            <a:ext cx="1018753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40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5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54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400" b="1" dirty="0">
                <a:solidFill>
                  <a:schemeClr val="accent6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คู่มือการจัดเตรียมต้นฉบับเพื่อตีพิมพ์ในวารสารวิจัยรามคำแหง</a:t>
            </a:r>
          </a:p>
          <a:p>
            <a:endParaRPr lang="th-TH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5353" y="8604994"/>
            <a:ext cx="1123324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สถาบันวิจัยและพัฒนา มหาวิทยาลัยรามคำแหง ฉบับปรับปรุง พ.ศ. 2556</a:t>
            </a:r>
          </a:p>
        </p:txBody>
      </p:sp>
      <p:pic>
        <p:nvPicPr>
          <p:cNvPr id="9" name="Picture 6" descr="จัดเตรีย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71" y="1908250"/>
            <a:ext cx="4536504" cy="637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4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21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1062" y="-238673"/>
            <a:ext cx="80818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40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5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54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400" b="1" dirty="0">
                <a:solidFill>
                  <a:schemeClr val="accent6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คู่มือจรรยาบรรณนักวิจัยและแนวทางปฏิบัติ</a:t>
            </a:r>
          </a:p>
          <a:p>
            <a:endParaRPr lang="th-TH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5353" y="8604994"/>
            <a:ext cx="1123324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สถาบันวิจัยและพัฒนา มหาวิทยาลัยรามคำแหง ฉบับปรับปรุง พ.ศ. 2556</a:t>
            </a:r>
          </a:p>
        </p:txBody>
      </p:sp>
      <p:pic>
        <p:nvPicPr>
          <p:cNvPr id="9" name="Picture 6" descr="จรรย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740" y="1980258"/>
            <a:ext cx="4248472" cy="6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3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sldNum" idx="12"/>
          </p:nvPr>
        </p:nvSpPr>
        <p:spPr>
          <a:xfrm>
            <a:off x="-174" y="8938019"/>
            <a:ext cx="12746038" cy="1071266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22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513" y="-179984"/>
            <a:ext cx="115098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40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5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54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400" b="1" dirty="0">
                <a:solidFill>
                  <a:schemeClr val="accent6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คู่มือและขั้นตอนปฏิบัติในการรับทุนอุดหนุนการวิจัยจากหน่วยงานภายนอก</a:t>
            </a:r>
          </a:p>
          <a:p>
            <a:endParaRPr lang="th-TH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5353" y="8604994"/>
            <a:ext cx="1123324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สถาบันวิจัยและพัฒนา มหาวิทยาลัยรามคำแหง ฉบับปรับปรุง พ.ศ. 2556</a:t>
            </a:r>
          </a:p>
        </p:txBody>
      </p:sp>
      <p:pic>
        <p:nvPicPr>
          <p:cNvPr id="8" name="Picture 6" descr="ภายนอ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528" y="2014745"/>
            <a:ext cx="4440880" cy="623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33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-174" y="8441404"/>
            <a:ext cx="12746038" cy="1567493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28603" y="3348410"/>
            <a:ext cx="823595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th-TH" sz="9600" dirty="0" smtClean="0">
              <a:solidFill>
                <a:srgbClr val="FFC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defRPr/>
            </a:pPr>
            <a:r>
              <a:rPr lang="th-TH" sz="9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9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96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สถาบันวิจัยและพัฒนา</a:t>
            </a:r>
            <a:endParaRPr lang="th-TH" sz="9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36055" y="2142854"/>
            <a:ext cx="895132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8800" b="1" dirty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ภารกิจสำคัญต่อจากนี้</a:t>
            </a:r>
            <a:r>
              <a:rPr lang="th-TH" altLang="th-TH" sz="8800" b="1" dirty="0" smtClean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......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8000" b="1" dirty="0" smtClean="0">
                <a:solidFill>
                  <a:srgbClr val="FFC000"/>
                </a:solidFill>
              </a:rPr>
              <a:t>ของ</a:t>
            </a:r>
            <a:endParaRPr lang="th-TH" altLang="th-TH" sz="8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-174" y="8441404"/>
            <a:ext cx="12746038" cy="1567493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 sz="1600" b="0"/>
              <a:pPr/>
              <a:t>24</a:t>
            </a:fld>
            <a:endParaRPr sz="1600" b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6639" y="900138"/>
            <a:ext cx="9001000" cy="9941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th-TH" sz="4800" b="1" dirty="0" smtClean="0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เชื่อมโยง</a:t>
            </a:r>
            <a: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th-TH" sz="4000" b="1" dirty="0">
              <a:solidFill>
                <a:srgbClr val="FFFF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92499" y="6876802"/>
            <a:ext cx="9433048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นโยบายและยุทธศาสตร์การวิจัย</a:t>
            </a:r>
            <a:r>
              <a:rPr lang="en-US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/>
            </a:r>
            <a:br>
              <a:rPr lang="en-US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มหาวิทยาลัยรามคำแหง (พ.ศ. ๒๕๖๐ </a:t>
            </a:r>
            <a:r>
              <a:rPr lang="en-US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– </a:t>
            </a:r>
            <a:r>
              <a:rPr lang="th-TH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๒๕๖๔)</a:t>
            </a:r>
            <a:endParaRPr lang="th-TH" altLang="th-TH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6515" y="2196282"/>
            <a:ext cx="981385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ยุทธศาสตร์ชาติระยะ ๒๐ ปี (พ.ศ. ๒๕๖๐ – ๒๕๗๙)</a:t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แผนการขับเคลื่อนและปฏิรูประบบวิจัยแบบ</a:t>
            </a:r>
            <a:r>
              <a:rPr lang="th-TH" sz="3200" b="1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บูรณา</a:t>
            </a: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การของประเทศ และกรอบยุทธศาสตร์การวิจัยแห่งชาติ ๒๐ ปี</a:t>
            </a:r>
            <a:b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แผนพัฒนาเศรษฐกิจและสังคมแห่งชาติฉบับที่ ๑๒ (๒๕๖๐ – ๒๕๖๔)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นโยบายและยุทธศาสตร์การวิจัยแห่งชาติ ฉบับที่ ๙</a:t>
            </a:r>
            <a:endParaRPr lang="th-TH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251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-174" y="8441404"/>
            <a:ext cx="12746038" cy="1567493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 sz="1600" b="0"/>
              <a:pPr/>
              <a:t>25</a:t>
            </a:fld>
            <a:endParaRPr sz="1600" b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6639" y="900138"/>
            <a:ext cx="9001000" cy="9941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th-TH" sz="4800" b="1" dirty="0" smtClean="0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เชื่อมโยง</a:t>
            </a:r>
            <a: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th-TH" sz="4000" b="1" dirty="0">
              <a:solidFill>
                <a:srgbClr val="FFFF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92499" y="6876802"/>
            <a:ext cx="9433048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นโยบายและยุทธศาสตร์การวิจัย</a:t>
            </a:r>
            <a:r>
              <a:rPr lang="en-US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/>
            </a:r>
            <a:br>
              <a:rPr lang="en-US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มหาวิทยาลัยรามคำแหง (พ.ศ. ๒๕๖๐ </a:t>
            </a:r>
            <a:r>
              <a:rPr lang="en-US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– </a:t>
            </a:r>
            <a:r>
              <a:rPr lang="th-TH" altLang="th-TH" sz="4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๒๕๖๔)</a:t>
            </a:r>
            <a:endParaRPr lang="th-TH" altLang="th-TH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6515" y="2196282"/>
            <a:ext cx="981385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ยุทธศาสตร์ชาติระยะ ๒๐ ปี (พ.ศ. ๒๕๖๐ – ๒๕๗๙)</a:t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แผนการขับเคลื่อนและปฏิรูประบบวิจัยแบบ</a:t>
            </a:r>
            <a:r>
              <a:rPr lang="th-TH" sz="3200" b="1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บูรณา</a:t>
            </a: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การของประเทศ และกรอบยุทธศาสตร์การวิจัยแห่งชาติ ๒๐ ปี</a:t>
            </a:r>
            <a:b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แผนพัฒนาเศรษฐกิจและสังคมแห่งชาติฉบับที่ ๑๒ (๒๕๖๐ – ๒๕๖๔)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นโยบายและยุทธศาสตร์การวิจัยแห่งชาติ ฉบับที่ ๙</a:t>
            </a:r>
            <a:endParaRPr lang="th-TH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/>
          </a:p>
        </p:txBody>
      </p:sp>
      <p:pic>
        <p:nvPicPr>
          <p:cNvPr id="6" name="Picture 3" descr="C:\Users\Chai\Desktop\20เชื่อมโยง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04" y="468090"/>
            <a:ext cx="12123617" cy="90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37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68563" y="198025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th-TH" sz="60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วิสัยทัศน์ </a:t>
            </a:r>
            <a:r>
              <a:rPr lang="th-TH" sz="6000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3284" y="3924474"/>
            <a:ext cx="111243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4400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4800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มหาวิทยาลัย</a:t>
            </a:r>
            <a:r>
              <a:rPr lang="th-TH" sz="4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รามคำแหง เป็นมหาวิทยาลัยที่มุ่งความเป็นเลิศในทางการวิจัย และ</a:t>
            </a:r>
            <a:r>
              <a:rPr lang="th-TH" sz="48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นำความรู้จากการวิจัยไปใช้ประโยชน์</a:t>
            </a:r>
            <a:r>
              <a:rPr lang="th-TH" sz="4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ทั้งในด้านสังคม เศรษฐกิจ และการเมือง </a:t>
            </a:r>
          </a:p>
          <a:p>
            <a:pPr>
              <a:defRPr/>
            </a:pPr>
            <a:r>
              <a:rPr lang="th-TH" sz="4800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มี</a:t>
            </a:r>
            <a:r>
              <a:rPr lang="th-TH" sz="4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การใช้องค์ความรู้ทางวิทยาศาสตร์ เทคโนโลยีและนวัตกรรม เพื่อสนับสนุนการพัฒนาประเทศอย่างมั่นคง มั่งคั่ง และยั่งยืน</a:t>
            </a:r>
            <a:endParaRPr lang="en-US" sz="48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13909" y="1160341"/>
            <a:ext cx="11439887" cy="4232701"/>
          </a:xfrm>
        </p:spPr>
        <p:txBody>
          <a:bodyPr/>
          <a:lstStyle/>
          <a:p>
            <a:pPr marL="111488" indent="0" algn="ctr">
              <a:buNone/>
              <a:defRPr/>
            </a:pPr>
            <a:r>
              <a:rPr lang="th-TH" sz="5400" b="1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นโยบายการวิจัย</a:t>
            </a:r>
            <a:endParaRPr lang="en-US" sz="5400" dirty="0"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defRPr/>
            </a:pPr>
            <a:endParaRPr lang="th-TH" sz="20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8171" y="2514779"/>
            <a:ext cx="117249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6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๑) ส่งเสริมให้นำผลงานวิจัย องค์ความรู้ที่ได้จากงานวิจัย ทั้งในด้านสังคม เศรษฐกิจ การเมืองนวัตกรรม วิทยาศาสตร์และเทคโนโลยี  ไปใช้ประโยชน์ อย่างเป็นรูปธรรม</a:t>
            </a:r>
            <a:endParaRPr lang="en-US" altLang="th-TH" sz="3600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86334" y="3808962"/>
            <a:ext cx="114912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6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๒) พัฒนาระบบการวิจัยให้มีประสิทธิภาพ รวมทั้งขับเคลื่อนระบบการวิจัย โดยการมีส่วนร่วมของทุกคณะและหน่วยงานในมหาวิทยาลัย</a:t>
            </a:r>
            <a:endParaRPr lang="en-US" altLang="th-TH" sz="3600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10486" y="5393042"/>
            <a:ext cx="11491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6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๓</a:t>
            </a:r>
            <a:r>
              <a:rPr lang="en-US" altLang="th-TH" sz="36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) </a:t>
            </a:r>
            <a:r>
              <a:rPr lang="th-TH" altLang="th-TH" sz="36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ส่งเสริมการวิจัยและพัฒนา ที่มีการร่วมมือกับหน่วยงานภายนอกและเอกชนเพื่อเพิ่มมูลค่าทางเศรษฐกิจทั้งด้านการผลิตและการบริการ โดยใช้กลไกและวิธีการในการทำวิจัยผ่านการร่วมลงทุน และการจดสิทธิบัตร</a:t>
            </a:r>
            <a:endParaRPr lang="en-US" altLang="th-TH" sz="3600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35000" y="7452866"/>
            <a:ext cx="11491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6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๔) เสริมสร้างสมรรถภาพนักวิจัย ให้มีศักยภาพในการวิจัยเพิ่มมากขึ้น โดย </a:t>
            </a:r>
            <a:r>
              <a:rPr lang="en-US" altLang="th-TH" sz="36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   </a:t>
            </a:r>
            <a:r>
              <a:rPr lang="en-US" altLang="th-TH" sz="3600" b="1" i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“</a:t>
            </a:r>
            <a:r>
              <a:rPr lang="th-TH" altLang="th-TH" sz="3600" b="1" i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ศูนย์ส่งเสริมการวิจัย</a:t>
            </a:r>
            <a:r>
              <a:rPr lang="en-US" altLang="th-TH" sz="3600" b="1" i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”</a:t>
            </a:r>
            <a:r>
              <a:rPr lang="th-TH" altLang="th-TH" sz="3600" b="1" i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altLang="th-TH" sz="36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ผลักดันนโยบายของสถาบันวิจัยและพัฒนา เป็นที่ปรึกษาในการผลิตงานวิจัยที่สร้างสรรค์ให้กับมหาวิทยาลัย</a:t>
            </a:r>
            <a:endParaRPr lang="en-US" altLang="th-TH" sz="3600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67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:\หนังสือคำสั่ง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35" y="466821"/>
            <a:ext cx="6770191" cy="930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7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438822" y="-323998"/>
            <a:ext cx="10136075" cy="2753220"/>
          </a:xfrm>
        </p:spPr>
        <p:txBody>
          <a:bodyPr/>
          <a:lstStyle/>
          <a:p>
            <a:pPr marL="167232" indent="0" algn="ctr">
              <a:buNone/>
              <a:defRPr/>
            </a:pPr>
            <a:r>
              <a:rPr lang="th-TH" sz="4800" b="1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ยุทธศาสตร์การวิจัยมหาวิทยาลัยรามคำแหง </a:t>
            </a:r>
            <a:endParaRPr lang="en-US" sz="4800" dirty="0">
              <a:solidFill>
                <a:schemeClr val="bg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defRPr/>
            </a:pPr>
            <a:endParaRPr lang="th-TH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16665" y="1764234"/>
            <a:ext cx="9758736" cy="98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ยุทธศาสตร์การวิจัยที่ ๑</a:t>
            </a:r>
            <a:r>
              <a:rPr lang="th-TH" altLang="th-TH" sz="2800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 	เร่งพัฒนางานวิจัยที่มีเป้าหมายเพื่อลดความเหลื่อมล้ำ สร้างความเสมอภาคและความเท่าเทียมกันในสังคมในด้านการศึกษา</a:t>
            </a:r>
            <a:endParaRPr lang="en-US" altLang="th-TH" sz="2800" dirty="0">
              <a:solidFill>
                <a:schemeClr val="bg1">
                  <a:lumMod val="9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438821" y="2808272"/>
            <a:ext cx="9758736" cy="98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ยุทธศาสตร์การวิจัยที่ ๒	</a:t>
            </a:r>
            <a:r>
              <a:rPr lang="th-TH" altLang="th-TH" sz="2800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สร้างสรรค์งานวิจัยเพื่อพัฒนาระบบการเมืองให้มั่นคง พัฒนาชุมชนและประเทศชาติให้มีความสามัคคี สร้างแนวทางบริหารประเทศอย่างโปร่งใสและมี</a:t>
            </a:r>
            <a:r>
              <a:rPr lang="th-TH" altLang="th-TH" sz="2800" dirty="0" err="1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ธรรมาภิ</a:t>
            </a:r>
            <a:r>
              <a:rPr lang="th-TH" altLang="th-TH" sz="2800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บาล</a:t>
            </a:r>
            <a:endParaRPr lang="en-US" altLang="th-TH" sz="2800" dirty="0">
              <a:solidFill>
                <a:schemeClr val="bg1">
                  <a:lumMod val="9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438820" y="3762379"/>
            <a:ext cx="9758736" cy="143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ยุทธศาสตร์การวิจัยที่ ๓	</a:t>
            </a:r>
            <a:r>
              <a:rPr lang="th-TH" altLang="th-TH" sz="2800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พัฒนางานวิจัยเพื่อสร้างสรรค์ คนและสังคมไทยให้สมบูรณ์ ให้คนไทยเป็นพลเมืองที่ตื่นรู้ มีจิตสาธารณะ รู้จักศิลปวัฒนธรรมรากเง้าของความเป็นคนไทย และใช้ชีวิตอยู่บนพื้นฐานของศีลธรรมและหลักนิติธรรม</a:t>
            </a:r>
            <a:endParaRPr lang="en-US" altLang="th-TH" sz="2800" dirty="0">
              <a:solidFill>
                <a:schemeClr val="bg1">
                  <a:lumMod val="9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60261" y="6582103"/>
            <a:ext cx="971514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ยุทธศาสตร์การวิจัยที่ ๕	</a:t>
            </a:r>
            <a:r>
              <a:rPr lang="th-TH" altLang="th-TH" sz="2800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สร้างสรรค์ความรู้ พัฒนานวัตกรรม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จากวิทยาศาสตร์และเทคโนโลยีที่ได้จากการวิจัยที่มีศักยภาพ เพื่อต่อยอด ทั้งในเชิงสร้างสรรค์สังคม เชิงนโยบาย และการพาณิชย์ </a:t>
            </a:r>
            <a:endParaRPr lang="en-US" altLang="th-TH" sz="2800" dirty="0">
              <a:solidFill>
                <a:schemeClr val="bg1">
                  <a:lumMod val="9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486409" y="5197108"/>
            <a:ext cx="983211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ยุทธศาสตร์การวิจัยที่ ๔	</a:t>
            </a:r>
            <a:r>
              <a:rPr lang="th-TH" altLang="th-TH" sz="2800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ส่งเสริมการวิจัยที่ศึกษาการขยายตัวของเศรษฐกิจอย่างต่อเนื่อง ยกระดับประชากรไทยให้เข้าสู่กลุ่มประเทศรายได้สูง                มีความสามารถในการแข่งขัน เพื่อสร้างฐานเศรษฐกิจและสังคมแห่งอนาคต</a:t>
            </a:r>
            <a:endParaRPr lang="en-US" altLang="th-TH" sz="2800" dirty="0">
              <a:solidFill>
                <a:schemeClr val="bg1">
                  <a:lumMod val="9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72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2819056" y="1836242"/>
            <a:ext cx="2994292" cy="1085552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396" tIns="45700" rIns="91396" bIns="45700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สถาบันวิจัยและพัฒนา</a:t>
            </a:r>
            <a:endParaRPr lang="en-US" altLang="th-TH" sz="2800" b="1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ผู้อำนวยการ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1675442" y="5787528"/>
            <a:ext cx="1600200" cy="369291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งานบริหารและธุรการ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675442" y="6305564"/>
            <a:ext cx="1600200" cy="369291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งานนโยบายและแผน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1675442" y="6814015"/>
            <a:ext cx="1600200" cy="369291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งานคลังและพัสดุ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>
            <a:off x="1673319" y="7291300"/>
            <a:ext cx="1600200" cy="646290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งานประกันคุณภาพการศึกษา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8311192" y="5787527"/>
            <a:ext cx="2454314" cy="369291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งานพัฒนาภูมิปัญญาท้องถิ่น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8307797" y="6305564"/>
            <a:ext cx="2457709" cy="369291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งานถ่ายทอดเทคโนโลยี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13" name="AutoShape 22"/>
          <p:cNvSpPr>
            <a:spLocks noChangeArrowheads="1"/>
          </p:cNvSpPr>
          <p:nvPr/>
        </p:nvSpPr>
        <p:spPr bwMode="auto">
          <a:xfrm>
            <a:off x="3880480" y="6216562"/>
            <a:ext cx="1698625" cy="646290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งานส่งเสริมการวิจัยแหล่งทุนภายใน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3880480" y="5764511"/>
            <a:ext cx="1698625" cy="369291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งานวิชาการ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15" name="AutoShape 24"/>
          <p:cNvSpPr>
            <a:spLocks noChangeArrowheads="1"/>
          </p:cNvSpPr>
          <p:nvPr/>
        </p:nvSpPr>
        <p:spPr bwMode="auto">
          <a:xfrm>
            <a:off x="3870955" y="6936660"/>
            <a:ext cx="1708150" cy="646290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งานส่งเสริมการวิจัยแหล่งทุนภายนอก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16" name="AutoShape 29"/>
          <p:cNvSpPr>
            <a:spLocks noChangeArrowheads="1"/>
          </p:cNvSpPr>
          <p:nvPr/>
        </p:nvSpPr>
        <p:spPr bwMode="auto">
          <a:xfrm>
            <a:off x="6079166" y="5806566"/>
            <a:ext cx="1886209" cy="369291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งานฝึกอบรมการวิจัย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17" name="AutoShape 30"/>
          <p:cNvSpPr>
            <a:spLocks noChangeArrowheads="1"/>
          </p:cNvSpPr>
          <p:nvPr/>
        </p:nvSpPr>
        <p:spPr bwMode="auto">
          <a:xfrm>
            <a:off x="6093382" y="6343949"/>
            <a:ext cx="1871994" cy="369291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งานคลินิกนักวิจัย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18" name="Rectangle 71"/>
          <p:cNvSpPr>
            <a:spLocks noChangeArrowheads="1"/>
          </p:cNvSpPr>
          <p:nvPr/>
        </p:nvSpPr>
        <p:spPr bwMode="auto">
          <a:xfrm>
            <a:off x="3090767" y="828130"/>
            <a:ext cx="600523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6" tIns="45700" rIns="91396" bIns="45700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44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โครงสร้างสถาบันวิจัยและพัฒนา มหาวิทยาลัยรามคำแหง</a:t>
            </a:r>
          </a:p>
        </p:txBody>
      </p:sp>
      <p:sp>
        <p:nvSpPr>
          <p:cNvPr id="23" name="TextBox 61"/>
          <p:cNvSpPr txBox="1">
            <a:spLocks noChangeArrowheads="1"/>
          </p:cNvSpPr>
          <p:nvPr/>
        </p:nvSpPr>
        <p:spPr bwMode="auto">
          <a:xfrm>
            <a:off x="6445027" y="2017374"/>
            <a:ext cx="4049712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7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คณะกรรมการประจำสถาบันวิจัยและพัฒนา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7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คณะกรรมการส่งเสริมการวิจัยสาขาวิทยาศาสตร์และเทคโนโลยี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7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คณะกรรมการส่งเสริมการวิจัยสาขามนุษยศาสตร์และสังคมศาสตร์</a:t>
            </a:r>
            <a:endParaRPr lang="en-US" altLang="th-TH" sz="1700" b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400" b="1" dirty="0">
                <a:solidFill>
                  <a:schemeClr val="accent5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คณะกรรมการศูนย์ส่งเสริมการวิจัย</a:t>
            </a:r>
            <a:endParaRPr lang="en-US" altLang="th-TH" sz="2400" b="1" dirty="0">
              <a:solidFill>
                <a:schemeClr val="accent5">
                  <a:lumMod val="7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24" name="Shape 75"/>
          <p:cNvCxnSpPr>
            <a:endCxn id="10" idx="1"/>
          </p:cNvCxnSpPr>
          <p:nvPr/>
        </p:nvCxnSpPr>
        <p:spPr>
          <a:xfrm rot="16200000" flipH="1">
            <a:off x="489838" y="6430963"/>
            <a:ext cx="2236787" cy="130176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hape 81"/>
          <p:cNvCxnSpPr>
            <a:endCxn id="9" idx="1"/>
          </p:cNvCxnSpPr>
          <p:nvPr/>
        </p:nvCxnSpPr>
        <p:spPr>
          <a:xfrm rot="16200000" flipH="1">
            <a:off x="822954" y="6146172"/>
            <a:ext cx="1574801" cy="130176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hape 87"/>
          <p:cNvCxnSpPr/>
          <p:nvPr/>
        </p:nvCxnSpPr>
        <p:spPr>
          <a:xfrm rot="16200000" flipH="1">
            <a:off x="820832" y="5625306"/>
            <a:ext cx="1574800" cy="130175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hape 89"/>
          <p:cNvCxnSpPr/>
          <p:nvPr/>
        </p:nvCxnSpPr>
        <p:spPr>
          <a:xfrm rot="16200000" flipH="1">
            <a:off x="1085150" y="5360988"/>
            <a:ext cx="1046163" cy="130175"/>
          </a:xfrm>
          <a:prstGeom prst="bentConnector3">
            <a:avLst>
              <a:gd name="adj1" fmla="val 99545"/>
            </a:avLst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hape 92"/>
          <p:cNvCxnSpPr>
            <a:endCxn id="46" idx="1"/>
          </p:cNvCxnSpPr>
          <p:nvPr/>
        </p:nvCxnSpPr>
        <p:spPr>
          <a:xfrm rot="16200000" flipH="1">
            <a:off x="2869768" y="6864863"/>
            <a:ext cx="1874838" cy="127536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hape 93"/>
          <p:cNvCxnSpPr/>
          <p:nvPr/>
        </p:nvCxnSpPr>
        <p:spPr>
          <a:xfrm rot="16200000" flipH="1">
            <a:off x="3021106" y="5696745"/>
            <a:ext cx="1558925" cy="1143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hape 89"/>
          <p:cNvCxnSpPr/>
          <p:nvPr/>
        </p:nvCxnSpPr>
        <p:spPr>
          <a:xfrm rot="16200000" flipH="1">
            <a:off x="3290187" y="5362576"/>
            <a:ext cx="1033463" cy="1143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hape 96"/>
          <p:cNvCxnSpPr>
            <a:endCxn id="17" idx="1"/>
          </p:cNvCxnSpPr>
          <p:nvPr/>
        </p:nvCxnSpPr>
        <p:spPr>
          <a:xfrm rot="16200000" flipH="1">
            <a:off x="5298044" y="5733257"/>
            <a:ext cx="1481138" cy="109538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hape 89"/>
          <p:cNvCxnSpPr>
            <a:endCxn id="16" idx="1"/>
          </p:cNvCxnSpPr>
          <p:nvPr/>
        </p:nvCxnSpPr>
        <p:spPr>
          <a:xfrm rot="16200000" flipH="1">
            <a:off x="5498935" y="5410981"/>
            <a:ext cx="1054100" cy="106362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hape 103"/>
          <p:cNvCxnSpPr>
            <a:endCxn id="12" idx="1"/>
          </p:cNvCxnSpPr>
          <p:nvPr/>
        </p:nvCxnSpPr>
        <p:spPr>
          <a:xfrm rot="16200000" flipH="1">
            <a:off x="7564053" y="5746466"/>
            <a:ext cx="1381126" cy="106362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hape 89"/>
          <p:cNvCxnSpPr>
            <a:endCxn id="11" idx="1"/>
          </p:cNvCxnSpPr>
          <p:nvPr/>
        </p:nvCxnSpPr>
        <p:spPr>
          <a:xfrm rot="16200000" flipH="1">
            <a:off x="7778586" y="5439567"/>
            <a:ext cx="958850" cy="106362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74933" y="2432126"/>
            <a:ext cx="4318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06733" y="2143201"/>
            <a:ext cx="0" cy="792163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06733" y="2143201"/>
            <a:ext cx="144463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06733" y="2432126"/>
            <a:ext cx="144463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06733" y="2708351"/>
            <a:ext cx="144463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306733" y="2935364"/>
            <a:ext cx="144463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57" idx="0"/>
            <a:endCxn id="56" idx="0"/>
          </p:cNvCxnSpPr>
          <p:nvPr/>
        </p:nvCxnSpPr>
        <p:spPr bwMode="auto">
          <a:xfrm rot="5400000" flipH="1" flipV="1">
            <a:off x="5819011" y="3681746"/>
            <a:ext cx="12700" cy="2299623"/>
          </a:xfrm>
          <a:prstGeom prst="bentConnector3">
            <a:avLst>
              <a:gd name="adj1" fmla="val 1800000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AutoShape 3"/>
          <p:cNvSpPr>
            <a:spLocks noChangeArrowheads="1"/>
          </p:cNvSpPr>
          <p:nvPr/>
        </p:nvSpPr>
        <p:spPr bwMode="auto">
          <a:xfrm>
            <a:off x="3201473" y="3564434"/>
            <a:ext cx="2229459" cy="761165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396" tIns="45700" rIns="91396" bIns="45700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รองผู้อำนวยการ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ฝ่ายวิขาการและวิจัย</a:t>
            </a:r>
            <a:endParaRPr lang="th-TH" altLang="th-TH" sz="18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cxnSp>
        <p:nvCxnSpPr>
          <p:cNvPr id="44" name="Straight Connector 43"/>
          <p:cNvCxnSpPr>
            <a:stCxn id="6" idx="2"/>
            <a:endCxn id="43" idx="0"/>
          </p:cNvCxnSpPr>
          <p:nvPr/>
        </p:nvCxnSpPr>
        <p:spPr>
          <a:xfrm>
            <a:off x="4316202" y="2921794"/>
            <a:ext cx="1" cy="64264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325805" y="4325599"/>
            <a:ext cx="0" cy="28892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3870955" y="7681404"/>
            <a:ext cx="1708150" cy="369291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96" tIns="45700" rIns="91396" bIns="457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1800" b="1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งานสารสนเทศการวิจัย</a:t>
            </a:r>
            <a:endParaRPr lang="th-TH" altLang="th-TH" sz="180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cxnSp>
        <p:nvCxnSpPr>
          <p:cNvPr id="47" name="Shape 46"/>
          <p:cNvCxnSpPr/>
          <p:nvPr/>
        </p:nvCxnSpPr>
        <p:spPr>
          <a:xfrm rot="16200000" flipH="1">
            <a:off x="3016344" y="6303169"/>
            <a:ext cx="1558925" cy="104775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AutoShape 70"/>
          <p:cNvSpPr>
            <a:spLocks noChangeArrowheads="1"/>
          </p:cNvSpPr>
          <p:nvPr/>
        </p:nvSpPr>
        <p:spPr bwMode="auto">
          <a:xfrm>
            <a:off x="8204293" y="4831557"/>
            <a:ext cx="2561213" cy="719137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396" tIns="45700" rIns="91396" bIns="45700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0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ฝ่ายพัฒนาภูมิปัญญาท้องถิ่นและถ่ายทอดเทคโนโลยี</a:t>
            </a:r>
            <a:endParaRPr lang="th-TH" altLang="th-TH" sz="20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>
            <a:off x="5972269" y="4831557"/>
            <a:ext cx="1993107" cy="719137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396" tIns="45700" rIns="91396" bIns="45700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000" b="1" dirty="0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ฝ่ายพัฒนาสมรรถภาพนักวิจัยของมหาวิทยาลัย</a:t>
            </a:r>
            <a:endParaRPr lang="th-TH" altLang="th-TH" sz="2000" dirty="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57" name="AutoShape 4"/>
          <p:cNvSpPr>
            <a:spLocks noChangeArrowheads="1"/>
          </p:cNvSpPr>
          <p:nvPr/>
        </p:nvSpPr>
        <p:spPr bwMode="auto">
          <a:xfrm>
            <a:off x="3759294" y="4831557"/>
            <a:ext cx="1819811" cy="719137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396" tIns="45700" rIns="91396" bIns="45700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000" b="1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ฝ่ายวิชาการและสารสนเทศ</a:t>
            </a:r>
            <a:endParaRPr lang="th-TH" altLang="th-TH" sz="200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sp>
        <p:nvSpPr>
          <p:cNvPr id="58" name="AutoShape 3"/>
          <p:cNvSpPr>
            <a:spLocks noChangeArrowheads="1"/>
          </p:cNvSpPr>
          <p:nvPr/>
        </p:nvSpPr>
        <p:spPr bwMode="auto">
          <a:xfrm>
            <a:off x="1543144" y="4831557"/>
            <a:ext cx="1806575" cy="719137"/>
          </a:xfrm>
          <a:prstGeom prst="flowChartProcess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396" tIns="45700" rIns="91396" bIns="45700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000" b="1">
                <a:solidFill>
                  <a:schemeClr val="bg1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สำนักงานเลขานุการ</a:t>
            </a:r>
            <a:endParaRPr lang="th-TH" altLang="th-TH" sz="2000">
              <a:solidFill>
                <a:schemeClr val="bg1"/>
              </a:solidFill>
              <a:latin typeface="TH SarabunPSK" pitchFamily="34" charset="-34"/>
              <a:ea typeface="Times New Roman" pitchFamily="18" charset="0"/>
              <a:cs typeface="TH SarabunPSK" pitchFamily="34" charset="-34"/>
            </a:endParaRPr>
          </a:p>
        </p:txBody>
      </p:sp>
      <p:cxnSp>
        <p:nvCxnSpPr>
          <p:cNvPr id="79" name="Elbow Connector 78"/>
          <p:cNvCxnSpPr/>
          <p:nvPr/>
        </p:nvCxnSpPr>
        <p:spPr bwMode="auto">
          <a:xfrm rot="5400000" flipH="1" flipV="1">
            <a:off x="5838126" y="1439863"/>
            <a:ext cx="1587" cy="6784975"/>
          </a:xfrm>
          <a:prstGeom prst="bentConnector3">
            <a:avLst>
              <a:gd name="adj1" fmla="val 13024185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2739" y="3892945"/>
            <a:ext cx="5463355" cy="125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 smtClean="0">
                <a:solidFill>
                  <a:schemeClr val="bg1"/>
                </a:solidFill>
              </a:rPr>
              <a:t>สิ้นสุดการนำเสนอ</a:t>
            </a:r>
            <a:endParaRPr lang="th-TH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060651" y="539956"/>
            <a:ext cx="65341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4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สรุปทุนอุดหนุนการวิจัยจากงบแผ่นดิน</a:t>
            </a:r>
            <a:endParaRPr lang="th-TH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74" name="Chart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163301"/>
              </p:ext>
            </p:extLst>
          </p:nvPr>
        </p:nvGraphicFramePr>
        <p:xfrm>
          <a:off x="2051908" y="2340298"/>
          <a:ext cx="8551645" cy="5209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5" name="Rectangle 74"/>
          <p:cNvSpPr/>
          <p:nvPr/>
        </p:nvSpPr>
        <p:spPr>
          <a:xfrm>
            <a:off x="8821292" y="2484313"/>
            <a:ext cx="1800200" cy="52943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9109323" y="2196282"/>
            <a:ext cx="1800200" cy="55446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89584" y="472000"/>
            <a:ext cx="11881320" cy="76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6" tIns="45700" rIns="91396" bIns="45700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th-TH" altLang="th-TH" sz="4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สรุปทุนอุดหนุนการวิจัยจากงบประมาณรายจ่ายจากรายได้ของมหาวิทยาลัย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205783"/>
              </p:ext>
            </p:extLst>
          </p:nvPr>
        </p:nvGraphicFramePr>
        <p:xfrm>
          <a:off x="1836515" y="2123131"/>
          <a:ext cx="8976509" cy="591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27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2260998" y="54009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wrap="square" lIns="133764" tIns="133764" rIns="133764" bIns="133764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th-TH" altLang="th-TH" sz="48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สรุปทุนอุดหนุนการวิจัยจากงบภายนอก</a:t>
            </a:r>
            <a:endParaRPr lang="th-TH" altLang="th-TH" sz="4800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051508"/>
              </p:ext>
            </p:extLst>
          </p:nvPr>
        </p:nvGraphicFramePr>
        <p:xfrm>
          <a:off x="1927868" y="2362312"/>
          <a:ext cx="8865985" cy="5029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8965307" y="2268290"/>
            <a:ext cx="1656184" cy="52943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634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2" name="Picture 18" descr="215903 (Smal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04" y="5535797"/>
            <a:ext cx="4600733" cy="345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28802" y="57374"/>
            <a:ext cx="62728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36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4800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000" b="1" dirty="0" smtClean="0">
                <a:solidFill>
                  <a:srgbClr val="002060"/>
                </a:solidFill>
                <a:latin typeface="TH SarabunPSK" pitchFamily="34" charset="-34"/>
                <a:cs typeface="TH SarabunPSK" pitchFamily="34" charset="-34"/>
              </a:rPr>
              <a:t>โครงการ</a:t>
            </a:r>
            <a:r>
              <a:rPr lang="th-TH" altLang="th-TH" sz="4000" b="1" dirty="0">
                <a:solidFill>
                  <a:srgbClr val="002060"/>
                </a:solidFill>
                <a:latin typeface="TH SarabunPSK" pitchFamily="34" charset="-34"/>
                <a:cs typeface="TH SarabunPSK" pitchFamily="34" charset="-34"/>
              </a:rPr>
              <a:t>ถ่ายทอดองค์ความรู้จากผลงานวิจัย</a:t>
            </a:r>
          </a:p>
          <a:p>
            <a:endParaRPr lang="th-TH" dirty="0"/>
          </a:p>
        </p:txBody>
      </p:sp>
      <p:pic>
        <p:nvPicPr>
          <p:cNvPr id="15" name="Picture 16" descr="215904 (Small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05" y="2085755"/>
            <a:ext cx="4600733" cy="344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 descr="215908 (Small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38" y="2085756"/>
            <a:ext cx="4608512" cy="347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9" descr="215906 (Small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38" y="5531259"/>
            <a:ext cx="4609964" cy="34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781298" y="8988733"/>
            <a:ext cx="9210697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เรื่อง </a:t>
            </a:r>
            <a:r>
              <a:rPr lang="en-US" altLang="th-TH" sz="2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“</a:t>
            </a:r>
            <a:r>
              <a:rPr lang="th-TH" altLang="th-TH" sz="2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การเพิ่มออกซิเจนด้วยระบบน้ำหยดให้กุ้งตะกร้าในร่องสวนมะพร้าว</a:t>
            </a:r>
            <a:r>
              <a:rPr lang="en-US" altLang="th-TH" sz="2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alt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” </a:t>
            </a:r>
            <a:endParaRPr lang="th-TH" alt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988643" y="38324"/>
            <a:ext cx="70823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36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4800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000" b="1" dirty="0">
                <a:solidFill>
                  <a:srgbClr val="002060"/>
                </a:solidFill>
                <a:latin typeface="TH SarabunPSK" pitchFamily="34" charset="-34"/>
                <a:cs typeface="TH SarabunPSK" pitchFamily="34" charset="-34"/>
              </a:rPr>
              <a:t>โครงการพัฒนาอาจารย์และบุคลากรสายสนับสนุน</a:t>
            </a:r>
          </a:p>
          <a:p>
            <a:endParaRPr lang="th-TH" dirty="0"/>
          </a:p>
        </p:txBody>
      </p:sp>
      <p:pic>
        <p:nvPicPr>
          <p:cNvPr id="13" name="Picture 23" descr="IMG_3156 (Smal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43" y="2011915"/>
            <a:ext cx="5186288" cy="345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4" descr="IMG_3143 (Small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43" y="5456617"/>
            <a:ext cx="5203925" cy="339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5" descr="IMG_3159 (Small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730" y="5409318"/>
            <a:ext cx="5207573" cy="344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6" descr="IMG_3166 (Small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731" y="2011916"/>
            <a:ext cx="5207573" cy="344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188443" y="8987283"/>
            <a:ext cx="10393860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2800" b="1" dirty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หลักสูตร </a:t>
            </a:r>
            <a:r>
              <a:rPr lang="en-US" altLang="th-TH" sz="2800" b="1" dirty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“</a:t>
            </a:r>
            <a:r>
              <a:rPr lang="th-TH" altLang="th-TH" sz="2800" b="1" dirty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เทคนิคการแปลความหมายข้อมูลและการเขียนรายงานการวิจัย</a:t>
            </a:r>
            <a:r>
              <a:rPr lang="en-US" altLang="th-TH" sz="2800" b="1" dirty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 ” </a:t>
            </a:r>
            <a:endParaRPr lang="th-TH" altLang="th-TH" sz="2800" b="1" dirty="0">
              <a:solidFill>
                <a:schemeClr val="bg1"/>
              </a:solidFill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76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-174" y="9475453"/>
            <a:ext cx="12746038" cy="533590"/>
          </a:xfrm>
          <a:prstGeom prst="rect">
            <a:avLst/>
          </a:prstGeom>
        </p:spPr>
        <p:txBody>
          <a:bodyPr spcFirstLastPara="1" wrap="square" lIns="133764" tIns="133764" rIns="133764" bIns="133764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988643" y="38324"/>
            <a:ext cx="70823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altLang="th-TH" sz="3600" b="1" dirty="0" smtClean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ผลงานสถาบันวิจัยและพัฒนา</a:t>
            </a:r>
            <a:endParaRPr lang="en-US" altLang="th-TH" sz="4800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altLang="th-TH" sz="4000" b="1" dirty="0">
                <a:solidFill>
                  <a:srgbClr val="002060"/>
                </a:solidFill>
                <a:latin typeface="TH SarabunPSK" pitchFamily="34" charset="-34"/>
                <a:cs typeface="TH SarabunPSK" pitchFamily="34" charset="-34"/>
              </a:rPr>
              <a:t>โครงการพัฒนาอาจารย์และบุคลากรสายสนับสนุน</a:t>
            </a:r>
          </a:p>
          <a:p>
            <a:endParaRPr lang="th-TH" dirty="0"/>
          </a:p>
        </p:txBody>
      </p:sp>
      <p:pic>
        <p:nvPicPr>
          <p:cNvPr id="8" name="Picture 27" descr="IMG_2672 (Smal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65" y="2122538"/>
            <a:ext cx="4821616" cy="321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" descr="IMG_3501 (Small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12" y="5323434"/>
            <a:ext cx="4823690" cy="321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9" descr="IMG_3430 (Small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75" y="2124274"/>
            <a:ext cx="4823690" cy="321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0" descr="IMG_2738 (Small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702" y="5323434"/>
            <a:ext cx="4821616" cy="321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448769" y="8555103"/>
            <a:ext cx="9671549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9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Garamond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หลักสูตร </a:t>
            </a:r>
            <a:r>
              <a:rPr lang="en-US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“</a:t>
            </a: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การวิจัยแบบผสมผสานวิธี (</a:t>
            </a:r>
            <a:r>
              <a:rPr lang="en-US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Mixed Methods</a:t>
            </a:r>
            <a:r>
              <a:rPr lang="th-TH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)</a:t>
            </a:r>
            <a:r>
              <a:rPr lang="en-US" alt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” </a:t>
            </a:r>
            <a:endParaRPr lang="th-TH" altLang="th-TH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897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ream 1">
    <a:dk1>
      <a:srgbClr val="000514"/>
    </a:dk1>
    <a:lt1>
      <a:srgbClr val="FFFFFF"/>
    </a:lt1>
    <a:dk2>
      <a:srgbClr val="003399"/>
    </a:dk2>
    <a:lt2>
      <a:srgbClr val="E5E5FF"/>
    </a:lt2>
    <a:accent1>
      <a:srgbClr val="0099CC"/>
    </a:accent1>
    <a:accent2>
      <a:srgbClr val="A886E0"/>
    </a:accent2>
    <a:accent3>
      <a:srgbClr val="AAADCA"/>
    </a:accent3>
    <a:accent4>
      <a:srgbClr val="DADADA"/>
    </a:accent4>
    <a:accent5>
      <a:srgbClr val="AACAE2"/>
    </a:accent5>
    <a:accent6>
      <a:srgbClr val="9879CB"/>
    </a:accent6>
    <a:hlink>
      <a:srgbClr val="FFCC00"/>
    </a:hlink>
    <a:folHlink>
      <a:srgbClr val="FFFFCC"/>
    </a:folHlink>
  </a:clrScheme>
  <a:fontScheme name="Stream">
    <a:majorFont>
      <a:latin typeface="Garamond"/>
      <a:ea typeface=""/>
      <a:cs typeface="Angsana New"/>
    </a:majorFont>
    <a:minorFont>
      <a:latin typeface="Garamond"/>
      <a:ea typeface=""/>
      <a:cs typeface="Angsana Ne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tream 1">
    <a:dk1>
      <a:srgbClr val="000514"/>
    </a:dk1>
    <a:lt1>
      <a:srgbClr val="FFFFFF"/>
    </a:lt1>
    <a:dk2>
      <a:srgbClr val="003399"/>
    </a:dk2>
    <a:lt2>
      <a:srgbClr val="E5E5FF"/>
    </a:lt2>
    <a:accent1>
      <a:srgbClr val="0099CC"/>
    </a:accent1>
    <a:accent2>
      <a:srgbClr val="A886E0"/>
    </a:accent2>
    <a:accent3>
      <a:srgbClr val="AAADCA"/>
    </a:accent3>
    <a:accent4>
      <a:srgbClr val="DADADA"/>
    </a:accent4>
    <a:accent5>
      <a:srgbClr val="AACAE2"/>
    </a:accent5>
    <a:accent6>
      <a:srgbClr val="9879CB"/>
    </a:accent6>
    <a:hlink>
      <a:srgbClr val="FFCC00"/>
    </a:hlink>
    <a:folHlink>
      <a:srgbClr val="FFFFCC"/>
    </a:folHlink>
  </a:clrScheme>
  <a:fontScheme name="Stream">
    <a:majorFont>
      <a:latin typeface="Garamond"/>
      <a:ea typeface=""/>
      <a:cs typeface="Angsana New"/>
    </a:majorFont>
    <a:minorFont>
      <a:latin typeface="Garamond"/>
      <a:ea typeface=""/>
      <a:cs typeface="Angsana Ne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Stream 1">
    <a:dk1>
      <a:srgbClr val="000514"/>
    </a:dk1>
    <a:lt1>
      <a:srgbClr val="FFFFFF"/>
    </a:lt1>
    <a:dk2>
      <a:srgbClr val="003399"/>
    </a:dk2>
    <a:lt2>
      <a:srgbClr val="E5E5FF"/>
    </a:lt2>
    <a:accent1>
      <a:srgbClr val="0099CC"/>
    </a:accent1>
    <a:accent2>
      <a:srgbClr val="A886E0"/>
    </a:accent2>
    <a:accent3>
      <a:srgbClr val="AAADCA"/>
    </a:accent3>
    <a:accent4>
      <a:srgbClr val="DADADA"/>
    </a:accent4>
    <a:accent5>
      <a:srgbClr val="AACAE2"/>
    </a:accent5>
    <a:accent6>
      <a:srgbClr val="9879CB"/>
    </a:accent6>
    <a:hlink>
      <a:srgbClr val="FFCC00"/>
    </a:hlink>
    <a:folHlink>
      <a:srgbClr val="FFFFCC"/>
    </a:folHlink>
  </a:clrScheme>
  <a:fontScheme name="Stream">
    <a:majorFont>
      <a:latin typeface="Garamond"/>
      <a:ea typeface=""/>
      <a:cs typeface="Angsana New"/>
    </a:majorFont>
    <a:minorFont>
      <a:latin typeface="Garamond"/>
      <a:ea typeface=""/>
      <a:cs typeface="Angsana Ne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740</Words>
  <Application>Microsoft Office PowerPoint</Application>
  <PresentationFormat>Custom</PresentationFormat>
  <Paragraphs>153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Angsana New</vt:lpstr>
      <vt:lpstr>Times New Roman</vt:lpstr>
      <vt:lpstr>Cordia New</vt:lpstr>
      <vt:lpstr>TH SarabunPSK</vt:lpstr>
      <vt:lpstr>BrowalliaUPC</vt:lpstr>
      <vt:lpstr>Garamond</vt:lpstr>
      <vt:lpstr>Montserrat</vt:lpstr>
      <vt:lpstr>Droid Serif</vt:lpstr>
      <vt:lpstr>Perdita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วิสัยทัศน์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14</cp:revision>
  <dcterms:modified xsi:type="dcterms:W3CDTF">2018-07-11T05:16:30Z</dcterms:modified>
</cp:coreProperties>
</file>